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6" r:id="rId5"/>
    <p:sldId id="267" r:id="rId6"/>
    <p:sldId id="268" r:id="rId7"/>
    <p:sldId id="269" r:id="rId8"/>
    <p:sldId id="270" r:id="rId9"/>
    <p:sldId id="271" r:id="rId10"/>
    <p:sldId id="272" r:id="rId11"/>
    <p:sldId id="273" r:id="rId12"/>
    <p:sldId id="278" r:id="rId13"/>
    <p:sldId id="274" r:id="rId14"/>
    <p:sldId id="277" r:id="rId15"/>
    <p:sldId id="275" r:id="rId16"/>
    <p:sldId id="27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3" d="100"/>
          <a:sy n="113" d="100"/>
        </p:scale>
        <p:origin x="456" y="114"/>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10/7/2024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10/7/2024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10/7/2024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10/7/2024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10/7/2024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10/7/2024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10/7/2024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10/7/2024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10/7/2024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10/7/2024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10/7/2024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fontScale="90000"/>
          </a:bodyPr>
          <a:lstStyle/>
          <a:p>
            <a:pPr algn="l"/>
            <a:r>
              <a:rPr lang="en-US" sz="3600" dirty="0">
                <a:solidFill>
                  <a:srgbClr val="FFFFFF"/>
                </a:solidFill>
              </a:rPr>
              <a:t>Ransomware Attacks and its effects on South Africa</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Research Proposal</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321C3-E19D-52BF-D96A-638EC83BD7C0}"/>
              </a:ext>
            </a:extLst>
          </p:cNvPr>
          <p:cNvSpPr>
            <a:spLocks noGrp="1"/>
          </p:cNvSpPr>
          <p:nvPr>
            <p:ph type="title"/>
          </p:nvPr>
        </p:nvSpPr>
        <p:spPr/>
        <p:txBody>
          <a:bodyPr/>
          <a:lstStyle/>
          <a:p>
            <a:r>
              <a:rPr lang="en-ZA" dirty="0"/>
              <a:t>Timeline</a:t>
            </a:r>
          </a:p>
        </p:txBody>
      </p:sp>
      <p:sp>
        <p:nvSpPr>
          <p:cNvPr id="3" name="Content Placeholder 2">
            <a:extLst>
              <a:ext uri="{FF2B5EF4-FFF2-40B4-BE49-F238E27FC236}">
                <a16:creationId xmlns:a16="http://schemas.microsoft.com/office/drawing/2014/main" id="{EE83545C-3EAE-B299-5CF4-61D2F5C31043}"/>
              </a:ext>
            </a:extLst>
          </p:cNvPr>
          <p:cNvSpPr>
            <a:spLocks noGrp="1"/>
          </p:cNvSpPr>
          <p:nvPr>
            <p:ph idx="1"/>
          </p:nvPr>
        </p:nvSpPr>
        <p:spPr/>
        <p:txBody>
          <a:bodyPr/>
          <a:lstStyle/>
          <a:p>
            <a:r>
              <a:rPr lang="en-ZA" dirty="0"/>
              <a:t>Week 1:</a:t>
            </a:r>
          </a:p>
          <a:p>
            <a:pPr lvl="1"/>
            <a:r>
              <a:rPr lang="en-ZA" dirty="0"/>
              <a:t>Read, analyse and identify trends in journals and articles. </a:t>
            </a:r>
          </a:p>
          <a:p>
            <a:r>
              <a:rPr lang="en-ZA" dirty="0"/>
              <a:t>Week 2: </a:t>
            </a:r>
          </a:p>
          <a:p>
            <a:pPr lvl="1"/>
            <a:r>
              <a:rPr lang="en-ZA" dirty="0"/>
              <a:t>Begin and draft the research proposal with the final submission at the end of week 2.</a:t>
            </a:r>
          </a:p>
        </p:txBody>
      </p:sp>
    </p:spTree>
    <p:extLst>
      <p:ext uri="{BB962C8B-B14F-4D97-AF65-F5344CB8AC3E}">
        <p14:creationId xmlns:p14="http://schemas.microsoft.com/office/powerpoint/2010/main" val="1375235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E84A6-54B9-AC49-1254-D804910C4FA7}"/>
              </a:ext>
            </a:extLst>
          </p:cNvPr>
          <p:cNvSpPr>
            <a:spLocks noGrp="1"/>
          </p:cNvSpPr>
          <p:nvPr>
            <p:ph type="ctrTitle"/>
          </p:nvPr>
        </p:nvSpPr>
        <p:spPr/>
        <p:txBody>
          <a:bodyPr/>
          <a:lstStyle/>
          <a:p>
            <a:r>
              <a:rPr lang="en-ZA" dirty="0"/>
              <a:t>Conclusion</a:t>
            </a:r>
          </a:p>
        </p:txBody>
      </p:sp>
    </p:spTree>
    <p:extLst>
      <p:ext uri="{BB962C8B-B14F-4D97-AF65-F5344CB8AC3E}">
        <p14:creationId xmlns:p14="http://schemas.microsoft.com/office/powerpoint/2010/main" val="37798251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EF329-7857-DBCC-2DBE-9FBFCAF86F38}"/>
              </a:ext>
            </a:extLst>
          </p:cNvPr>
          <p:cNvSpPr>
            <a:spLocks noGrp="1"/>
          </p:cNvSpPr>
          <p:nvPr>
            <p:ph type="title"/>
          </p:nvPr>
        </p:nvSpPr>
        <p:spPr/>
        <p:txBody>
          <a:bodyPr/>
          <a:lstStyle/>
          <a:p>
            <a:r>
              <a:rPr lang="en-ZA" dirty="0"/>
              <a:t>References</a:t>
            </a:r>
          </a:p>
        </p:txBody>
      </p:sp>
      <p:sp>
        <p:nvSpPr>
          <p:cNvPr id="3" name="Content Placeholder 2">
            <a:extLst>
              <a:ext uri="{FF2B5EF4-FFF2-40B4-BE49-F238E27FC236}">
                <a16:creationId xmlns:a16="http://schemas.microsoft.com/office/drawing/2014/main" id="{E9AEA280-8EFE-2850-E837-12F40251033F}"/>
              </a:ext>
            </a:extLst>
          </p:cNvPr>
          <p:cNvSpPr>
            <a:spLocks noGrp="1"/>
          </p:cNvSpPr>
          <p:nvPr>
            <p:ph idx="1"/>
          </p:nvPr>
        </p:nvSpPr>
        <p:spPr/>
        <p:txBody>
          <a:bodyPr>
            <a:normAutofit fontScale="85000" lnSpcReduction="20000"/>
          </a:bodyPr>
          <a:lstStyle/>
          <a:p>
            <a:r>
              <a:rPr lang="en-US" dirty="0"/>
              <a:t>Bhat, A. (2024) Qualitative research: Definition, types, methods and examples, </a:t>
            </a:r>
            <a:r>
              <a:rPr lang="en-US" dirty="0" err="1"/>
              <a:t>QuestionPro</a:t>
            </a:r>
            <a:r>
              <a:rPr lang="en-US" dirty="0"/>
              <a:t>. Available at: https://www.questionpro.com/blog/qualitative-research-methods/ (Accessed: 07 October 2024). </a:t>
            </a:r>
          </a:p>
          <a:p>
            <a:r>
              <a:rPr lang="en-US" dirty="0"/>
              <a:t>CLULEY, G. (2024) Ransomware attack on blood-testing service puts lives in danger in South Africa, Hot for Security. Available at: https://www.bitdefender.com/en-us/blog/hotforsecurity/ransomware-attack-on-blood-testing-service-puts-lives-in-danger-in-south-africa/ (Accessed: 07 October 2024). </a:t>
            </a:r>
          </a:p>
          <a:p>
            <a:r>
              <a:rPr lang="en-US" dirty="0"/>
              <a:t>Denison, G. (2024) Ethical research: Best practices for responsible studies, Prolific. Available at: https://www.prolific.com/resources/ethical-considerations-in-research-best-practices-and-examples (Accessed: 07 October 2024). </a:t>
            </a:r>
          </a:p>
          <a:p>
            <a:r>
              <a:rPr lang="en-US" dirty="0"/>
              <a:t>Farhat, D. and Awan, M.S. (2021) ‘A brief survey on ransomware with the perspective of internet security threat reports’, 2021 9th International Symposium on Digital Forensics and Security (ISDFS), 24, pp. 1–6. doi:10.1109/isdfs52919.2021.9486348. </a:t>
            </a:r>
          </a:p>
          <a:p>
            <a:r>
              <a:rPr lang="en-US" dirty="0"/>
              <a:t>Fleetwood, D. (2024) Quantitative research: What it is, practices &amp; methods, </a:t>
            </a:r>
            <a:r>
              <a:rPr lang="en-US" dirty="0" err="1"/>
              <a:t>QuestionPro</a:t>
            </a:r>
            <a:r>
              <a:rPr lang="en-US" dirty="0"/>
              <a:t>. Available at: https://www.questionpro.com/blog/quantitative-research/ (Accessed: 07 October 2024). </a:t>
            </a:r>
          </a:p>
          <a:p>
            <a:endParaRPr lang="en-ZA" dirty="0"/>
          </a:p>
        </p:txBody>
      </p:sp>
    </p:spTree>
    <p:extLst>
      <p:ext uri="{BB962C8B-B14F-4D97-AF65-F5344CB8AC3E}">
        <p14:creationId xmlns:p14="http://schemas.microsoft.com/office/powerpoint/2010/main" val="11742529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102AF-0D4C-090F-8E00-06EEBD0A9BA1}"/>
              </a:ext>
            </a:extLst>
          </p:cNvPr>
          <p:cNvSpPr>
            <a:spLocks noGrp="1"/>
          </p:cNvSpPr>
          <p:nvPr>
            <p:ph type="title"/>
          </p:nvPr>
        </p:nvSpPr>
        <p:spPr/>
        <p:txBody>
          <a:bodyPr/>
          <a:lstStyle/>
          <a:p>
            <a:endParaRPr lang="en-ZA" dirty="0"/>
          </a:p>
        </p:txBody>
      </p:sp>
      <p:sp>
        <p:nvSpPr>
          <p:cNvPr id="3" name="Content Placeholder 2">
            <a:extLst>
              <a:ext uri="{FF2B5EF4-FFF2-40B4-BE49-F238E27FC236}">
                <a16:creationId xmlns:a16="http://schemas.microsoft.com/office/drawing/2014/main" id="{FD6BB384-A7C2-11E3-3BB4-38C3CE935B0F}"/>
              </a:ext>
            </a:extLst>
          </p:cNvPr>
          <p:cNvSpPr>
            <a:spLocks noGrp="1"/>
          </p:cNvSpPr>
          <p:nvPr>
            <p:ph idx="1"/>
          </p:nvPr>
        </p:nvSpPr>
        <p:spPr/>
        <p:txBody>
          <a:bodyPr>
            <a:normAutofit fontScale="92500" lnSpcReduction="10000"/>
          </a:bodyPr>
          <a:lstStyle/>
          <a:p>
            <a:r>
              <a:rPr lang="en-ZA" dirty="0" err="1"/>
              <a:t>Lemos</a:t>
            </a:r>
            <a:r>
              <a:rPr lang="en-ZA" dirty="0"/>
              <a:t>, R. (2024) South Africa Lab still reeling from Ransomware attack, South Africa Lab Still Reeling from Ransomware Attack. Available at: https://www.darkreading.com/cyberattacks-data-breaches/south-africa-healthcare-lab-still-reeling-from-ransomware-attack (Accessed: 07 October 2024). </a:t>
            </a:r>
          </a:p>
          <a:p>
            <a:r>
              <a:rPr lang="en-ZA" dirty="0"/>
              <a:t>Mabunda, S. (2017) ‘Cyber extortion, ransomware and the south </a:t>
            </a:r>
            <a:r>
              <a:rPr lang="en-ZA" dirty="0" err="1"/>
              <a:t>african</a:t>
            </a:r>
            <a:r>
              <a:rPr lang="en-ZA" dirty="0"/>
              <a:t> cybercrimes and Cybersecurity bill’, Statute Law Review, 40(2), pp. 143–154. doi:10.1093/</a:t>
            </a:r>
            <a:r>
              <a:rPr lang="en-ZA" dirty="0" err="1"/>
              <a:t>slr</a:t>
            </a:r>
            <a:r>
              <a:rPr lang="en-ZA" dirty="0"/>
              <a:t>/hmx028. </a:t>
            </a:r>
          </a:p>
          <a:p>
            <a:r>
              <a:rPr lang="en-ZA" dirty="0"/>
              <a:t>Singh, S. (2024) What is descriptive research? definition, methods, types and examples, </a:t>
            </a:r>
            <a:r>
              <a:rPr lang="en-ZA" dirty="0" err="1"/>
              <a:t>Researcher.Life</a:t>
            </a:r>
            <a:r>
              <a:rPr lang="en-ZA" dirty="0"/>
              <a:t>. Available at: https://researcher.life/blog/article/what-is-descriptive-research-definition-methods-types-and-examples/ (Accessed: 07 October 2024). </a:t>
            </a:r>
          </a:p>
          <a:p>
            <a:r>
              <a:rPr lang="en-ZA" dirty="0"/>
              <a:t>Van Niekerk, B. (2017) ‘An analysis of cyber-incidents in South Africa’, The African Journal of Information and Communication (AJIC) [Preprint], (20). doi:10.23962/10539/23573. </a:t>
            </a:r>
          </a:p>
          <a:p>
            <a:endParaRPr lang="en-ZA" dirty="0"/>
          </a:p>
        </p:txBody>
      </p:sp>
    </p:spTree>
    <p:extLst>
      <p:ext uri="{BB962C8B-B14F-4D97-AF65-F5344CB8AC3E}">
        <p14:creationId xmlns:p14="http://schemas.microsoft.com/office/powerpoint/2010/main" val="2019468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AF34F-D987-F83D-05A7-8FBDE8FF6AAD}"/>
              </a:ext>
            </a:extLst>
          </p:cNvPr>
          <p:cNvSpPr>
            <a:spLocks noGrp="1"/>
          </p:cNvSpPr>
          <p:nvPr>
            <p:ph type="title"/>
          </p:nvPr>
        </p:nvSpPr>
        <p:spPr/>
        <p:txBody>
          <a:bodyPr/>
          <a:lstStyle/>
          <a:p>
            <a:r>
              <a:rPr lang="en-ZA" dirty="0"/>
              <a:t>Introduction</a:t>
            </a:r>
          </a:p>
        </p:txBody>
      </p:sp>
      <p:sp>
        <p:nvSpPr>
          <p:cNvPr id="3" name="Content Placeholder 2">
            <a:extLst>
              <a:ext uri="{FF2B5EF4-FFF2-40B4-BE49-F238E27FC236}">
                <a16:creationId xmlns:a16="http://schemas.microsoft.com/office/drawing/2014/main" id="{AD0D9940-03FF-8D3E-A175-687BED10F954}"/>
              </a:ext>
            </a:extLst>
          </p:cNvPr>
          <p:cNvSpPr>
            <a:spLocks noGrp="1"/>
          </p:cNvSpPr>
          <p:nvPr>
            <p:ph idx="1"/>
          </p:nvPr>
        </p:nvSpPr>
        <p:spPr/>
        <p:txBody>
          <a:bodyPr/>
          <a:lstStyle/>
          <a:p>
            <a:r>
              <a:rPr lang="en-ZA" sz="1800" dirty="0">
                <a:effectLst/>
                <a:latin typeface="Calibri" panose="020F0502020204030204" pitchFamily="34" charset="0"/>
                <a:ea typeface="Calibri" panose="020F0502020204030204" pitchFamily="34" charset="0"/>
                <a:cs typeface="Times New Roman" panose="02020603050405020304" pitchFamily="18" charset="0"/>
              </a:rPr>
              <a:t>The world of information technology at a rapid pace.</a:t>
            </a:r>
          </a:p>
          <a:p>
            <a:r>
              <a:rPr lang="en-ZA" sz="1800" dirty="0">
                <a:effectLst/>
                <a:latin typeface="Calibri" panose="020F0502020204030204" pitchFamily="34" charset="0"/>
                <a:ea typeface="Calibri" panose="020F0502020204030204" pitchFamily="34" charset="0"/>
                <a:cs typeface="Times New Roman" panose="02020603050405020304" pitchFamily="18" charset="0"/>
              </a:rPr>
              <a:t>With this expansion, comes the rising threat of hackers and malicious users.</a:t>
            </a:r>
          </a:p>
          <a:p>
            <a:r>
              <a:rPr lang="en-US" dirty="0"/>
              <a:t>One of the attacks malicious users have taken advantage of is Ransomware attacks.</a:t>
            </a:r>
          </a:p>
          <a:p>
            <a:r>
              <a:rPr lang="en-US" dirty="0"/>
              <a:t>One of the countries that is still significantly targeted with cyber-attacks is South Africa</a:t>
            </a:r>
            <a:endParaRPr lang="en-ZA" dirty="0"/>
          </a:p>
        </p:txBody>
      </p:sp>
    </p:spTree>
    <p:extLst>
      <p:ext uri="{BB962C8B-B14F-4D97-AF65-F5344CB8AC3E}">
        <p14:creationId xmlns:p14="http://schemas.microsoft.com/office/powerpoint/2010/main" val="11217043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6DE2-3C51-3989-F2F5-2D52464D8519}"/>
              </a:ext>
            </a:extLst>
          </p:cNvPr>
          <p:cNvSpPr>
            <a:spLocks noGrp="1"/>
          </p:cNvSpPr>
          <p:nvPr>
            <p:ph type="title"/>
          </p:nvPr>
        </p:nvSpPr>
        <p:spPr/>
        <p:txBody>
          <a:bodyPr/>
          <a:lstStyle/>
          <a:p>
            <a:r>
              <a:rPr lang="en-US" dirty="0"/>
              <a:t>Significance of the Research &amp; Research Question</a:t>
            </a:r>
            <a:endParaRPr lang="en-ZA" dirty="0"/>
          </a:p>
        </p:txBody>
      </p:sp>
      <p:sp>
        <p:nvSpPr>
          <p:cNvPr id="3" name="Content Placeholder 2">
            <a:extLst>
              <a:ext uri="{FF2B5EF4-FFF2-40B4-BE49-F238E27FC236}">
                <a16:creationId xmlns:a16="http://schemas.microsoft.com/office/drawing/2014/main" id="{D2104F97-F1F6-DF29-E479-11658CEA49B1}"/>
              </a:ext>
            </a:extLst>
          </p:cNvPr>
          <p:cNvSpPr>
            <a:spLocks noGrp="1"/>
          </p:cNvSpPr>
          <p:nvPr>
            <p:ph idx="1"/>
          </p:nvPr>
        </p:nvSpPr>
        <p:spPr/>
        <p:txBody>
          <a:bodyPr>
            <a:normAutofit lnSpcReduction="10000"/>
          </a:bodyPr>
          <a:lstStyle/>
          <a:p>
            <a:r>
              <a:rPr lang="en-US" dirty="0"/>
              <a:t>The rise of ransomware is a current affair that the country is facing with several major attacks taking place in recent years in South Africa. </a:t>
            </a:r>
          </a:p>
          <a:p>
            <a:r>
              <a:rPr lang="en-US" dirty="0"/>
              <a:t>The significance of this research would also aid South African specifically to be educated on the dangers of these attacks as one of the main reasons for South Africa being such a big target is the lack of education surrounding the topic of cyber-attacks and cyber security.</a:t>
            </a:r>
          </a:p>
          <a:p>
            <a:r>
              <a:rPr lang="en-US" dirty="0"/>
              <a:t>This research will also aid the cybercrimes unit of South Africa and cybercrime units worldwide to pick up trends with the attacks potentially aiding law enforcement in bring cybercrime syndicates and assisting those affected by ransomware more effectively. </a:t>
            </a:r>
            <a:br>
              <a:rPr lang="en-US" dirty="0"/>
            </a:br>
            <a:br>
              <a:rPr lang="en-US" dirty="0"/>
            </a:br>
            <a:r>
              <a:rPr lang="en-ZA" sz="1800" dirty="0">
                <a:effectLst/>
                <a:latin typeface="Calibri" panose="020F0502020204030204" pitchFamily="34" charset="0"/>
                <a:ea typeface="Calibri" panose="020F0502020204030204" pitchFamily="34" charset="0"/>
                <a:cs typeface="Times New Roman" panose="02020603050405020304" pitchFamily="18" charset="0"/>
              </a:rPr>
              <a:t>(</a:t>
            </a:r>
            <a:r>
              <a:rPr lang="en-ZA" sz="1800" dirty="0" err="1">
                <a:effectLst/>
                <a:latin typeface="Calibri" panose="020F0502020204030204" pitchFamily="34" charset="0"/>
                <a:ea typeface="Calibri" panose="020F0502020204030204" pitchFamily="34" charset="0"/>
                <a:cs typeface="Times New Roman" panose="02020603050405020304" pitchFamily="18" charset="0"/>
              </a:rPr>
              <a:t>Lemos</a:t>
            </a:r>
            <a:r>
              <a:rPr lang="en-ZA" sz="1800" dirty="0">
                <a:effectLst/>
                <a:latin typeface="Calibri" panose="020F0502020204030204" pitchFamily="34" charset="0"/>
                <a:ea typeface="Calibri" panose="020F0502020204030204" pitchFamily="34" charset="0"/>
                <a:cs typeface="Times New Roman" panose="02020603050405020304" pitchFamily="18" charset="0"/>
              </a:rPr>
              <a:t>, 2024)</a:t>
            </a:r>
            <a:endParaRPr lang="en-ZA" dirty="0"/>
          </a:p>
        </p:txBody>
      </p:sp>
    </p:spTree>
    <p:extLst>
      <p:ext uri="{BB962C8B-B14F-4D97-AF65-F5344CB8AC3E}">
        <p14:creationId xmlns:p14="http://schemas.microsoft.com/office/powerpoint/2010/main" val="1496466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C7E89-092F-EF3D-DEBF-B4EEB61C9EDE}"/>
              </a:ext>
            </a:extLst>
          </p:cNvPr>
          <p:cNvSpPr>
            <a:spLocks noGrp="1"/>
          </p:cNvSpPr>
          <p:nvPr>
            <p:ph type="title"/>
          </p:nvPr>
        </p:nvSpPr>
        <p:spPr/>
        <p:txBody>
          <a:bodyPr/>
          <a:lstStyle/>
          <a:p>
            <a:r>
              <a:rPr lang="en-ZA" dirty="0"/>
              <a:t>Objectives</a:t>
            </a:r>
          </a:p>
        </p:txBody>
      </p:sp>
      <p:sp>
        <p:nvSpPr>
          <p:cNvPr id="3" name="Content Placeholder 2">
            <a:extLst>
              <a:ext uri="{FF2B5EF4-FFF2-40B4-BE49-F238E27FC236}">
                <a16:creationId xmlns:a16="http://schemas.microsoft.com/office/drawing/2014/main" id="{F38C6CDD-3616-A0E1-F939-F78F734539D2}"/>
              </a:ext>
            </a:extLst>
          </p:cNvPr>
          <p:cNvSpPr>
            <a:spLocks noGrp="1"/>
          </p:cNvSpPr>
          <p:nvPr>
            <p:ph idx="1"/>
          </p:nvPr>
        </p:nvSpPr>
        <p:spPr/>
        <p:txBody>
          <a:bodyPr/>
          <a:lstStyle/>
          <a:p>
            <a:r>
              <a:rPr lang="en-ZA" sz="1800" dirty="0">
                <a:effectLst/>
                <a:latin typeface="Calibri" panose="020F0502020204030204" pitchFamily="34" charset="0"/>
                <a:ea typeface="Calibri" panose="020F0502020204030204" pitchFamily="34" charset="0"/>
                <a:cs typeface="Times New Roman" panose="02020603050405020304" pitchFamily="18" charset="0"/>
              </a:rPr>
              <a:t>Identify the threat that is Ransomware. </a:t>
            </a:r>
          </a:p>
          <a:p>
            <a:r>
              <a:rPr lang="en-ZA" sz="1800" dirty="0">
                <a:effectLst/>
                <a:latin typeface="Calibri" panose="020F0502020204030204" pitchFamily="34" charset="0"/>
                <a:ea typeface="Calibri" panose="020F0502020204030204" pitchFamily="34" charset="0"/>
                <a:cs typeface="Times New Roman" panose="02020603050405020304" pitchFamily="18" charset="0"/>
              </a:rPr>
              <a:t>Show the impact of the threat in South Africa.</a:t>
            </a:r>
            <a:endParaRPr lang="en-ZA" sz="1800" dirty="0">
              <a:latin typeface="Calibri" panose="020F0502020204030204" pitchFamily="34" charset="0"/>
              <a:ea typeface="Calibri" panose="020F0502020204030204" pitchFamily="34" charset="0"/>
              <a:cs typeface="Times New Roman" panose="02020603050405020304" pitchFamily="18" charset="0"/>
            </a:endParaRPr>
          </a:p>
          <a:p>
            <a:r>
              <a:rPr lang="en-ZA" sz="1800" dirty="0">
                <a:effectLst/>
                <a:latin typeface="Calibri" panose="020F0502020204030204" pitchFamily="34" charset="0"/>
                <a:ea typeface="Calibri" panose="020F0502020204030204" pitchFamily="34" charset="0"/>
                <a:cs typeface="Times New Roman" panose="02020603050405020304" pitchFamily="18" charset="0"/>
              </a:rPr>
              <a:t>Show the lack of education in South Africa towards the threat.</a:t>
            </a:r>
          </a:p>
          <a:p>
            <a:r>
              <a:rPr lang="en-ZA" sz="1800" dirty="0">
                <a:effectLst/>
                <a:latin typeface="Calibri" panose="020F0502020204030204" pitchFamily="34" charset="0"/>
                <a:ea typeface="Calibri" panose="020F0502020204030204" pitchFamily="34" charset="0"/>
                <a:cs typeface="Times New Roman" panose="02020603050405020304" pitchFamily="18" charset="0"/>
              </a:rPr>
              <a:t>Show the financial impact of the threat in South Africa. </a:t>
            </a:r>
            <a:endParaRPr lang="en-ZA" sz="1800" dirty="0">
              <a:latin typeface="Calibri" panose="020F0502020204030204" pitchFamily="34" charset="0"/>
              <a:ea typeface="Calibri" panose="020F0502020204030204" pitchFamily="34" charset="0"/>
              <a:cs typeface="Times New Roman" panose="02020603050405020304" pitchFamily="18" charset="0"/>
            </a:endParaRPr>
          </a:p>
          <a:p>
            <a:r>
              <a:rPr lang="en-ZA" sz="1800" dirty="0"/>
              <a:t>Propose a solution. </a:t>
            </a:r>
          </a:p>
        </p:txBody>
      </p:sp>
    </p:spTree>
    <p:extLst>
      <p:ext uri="{BB962C8B-B14F-4D97-AF65-F5344CB8AC3E}">
        <p14:creationId xmlns:p14="http://schemas.microsoft.com/office/powerpoint/2010/main" val="3234222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65AD5-3610-248C-DE25-FA4A75B3F328}"/>
              </a:ext>
            </a:extLst>
          </p:cNvPr>
          <p:cNvSpPr>
            <a:spLocks noGrp="1"/>
          </p:cNvSpPr>
          <p:nvPr>
            <p:ph type="title"/>
          </p:nvPr>
        </p:nvSpPr>
        <p:spPr/>
        <p:txBody>
          <a:bodyPr/>
          <a:lstStyle/>
          <a:p>
            <a:r>
              <a:rPr lang="en-ZA" dirty="0"/>
              <a:t>Key Literature</a:t>
            </a:r>
          </a:p>
        </p:txBody>
      </p:sp>
      <p:sp>
        <p:nvSpPr>
          <p:cNvPr id="3" name="Content Placeholder 2">
            <a:extLst>
              <a:ext uri="{FF2B5EF4-FFF2-40B4-BE49-F238E27FC236}">
                <a16:creationId xmlns:a16="http://schemas.microsoft.com/office/drawing/2014/main" id="{F94CFC35-EA0B-7179-86C7-A242CDCA05D5}"/>
              </a:ext>
            </a:extLst>
          </p:cNvPr>
          <p:cNvSpPr>
            <a:spLocks noGrp="1"/>
          </p:cNvSpPr>
          <p:nvPr>
            <p:ph idx="1"/>
          </p:nvPr>
        </p:nvSpPr>
        <p:spPr/>
        <p:txBody>
          <a:bodyPr/>
          <a:lstStyle/>
          <a:p>
            <a:r>
              <a:rPr lang="en-US" dirty="0"/>
              <a:t>As noted in the article written by Van Niekerk in 2017, there has been a rise in cyber attacks and data breaches in recent years, and it can be noted that companies have not taken the approach they need to mitigate these attacks and a lack of education is still prevalent in countries today. (Van Niekerk, 2017)</a:t>
            </a:r>
            <a:endParaRPr lang="en-ZA" dirty="0"/>
          </a:p>
        </p:txBody>
      </p:sp>
    </p:spTree>
    <p:extLst>
      <p:ext uri="{BB962C8B-B14F-4D97-AF65-F5344CB8AC3E}">
        <p14:creationId xmlns:p14="http://schemas.microsoft.com/office/powerpoint/2010/main" val="2894878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65AD5-3610-248C-DE25-FA4A75B3F328}"/>
              </a:ext>
            </a:extLst>
          </p:cNvPr>
          <p:cNvSpPr>
            <a:spLocks noGrp="1"/>
          </p:cNvSpPr>
          <p:nvPr>
            <p:ph type="title"/>
          </p:nvPr>
        </p:nvSpPr>
        <p:spPr/>
        <p:txBody>
          <a:bodyPr/>
          <a:lstStyle/>
          <a:p>
            <a:r>
              <a:rPr lang="en-ZA" dirty="0"/>
              <a:t>Key Literature 2</a:t>
            </a:r>
          </a:p>
        </p:txBody>
      </p:sp>
      <p:sp>
        <p:nvSpPr>
          <p:cNvPr id="3" name="Content Placeholder 2">
            <a:extLst>
              <a:ext uri="{FF2B5EF4-FFF2-40B4-BE49-F238E27FC236}">
                <a16:creationId xmlns:a16="http://schemas.microsoft.com/office/drawing/2014/main" id="{F94CFC35-EA0B-7179-86C7-A242CDCA05D5}"/>
              </a:ext>
            </a:extLst>
          </p:cNvPr>
          <p:cNvSpPr>
            <a:spLocks noGrp="1"/>
          </p:cNvSpPr>
          <p:nvPr>
            <p:ph idx="1"/>
          </p:nvPr>
        </p:nvSpPr>
        <p:spPr/>
        <p:txBody>
          <a:bodyPr/>
          <a:lstStyle/>
          <a:p>
            <a:r>
              <a:rPr lang="en-US" dirty="0"/>
              <a:t>Mabunda highlights that even though South Africa is behind in the implementation of protection to mitigate cyber-attacks, South Africa still has taken steps towards the future by implementing the cybercrimes act of South Africa. (Mabunda, 2017)</a:t>
            </a:r>
            <a:endParaRPr lang="en-ZA" dirty="0"/>
          </a:p>
        </p:txBody>
      </p:sp>
    </p:spTree>
    <p:extLst>
      <p:ext uri="{BB962C8B-B14F-4D97-AF65-F5344CB8AC3E}">
        <p14:creationId xmlns:p14="http://schemas.microsoft.com/office/powerpoint/2010/main" val="3699552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65AD5-3610-248C-DE25-FA4A75B3F328}"/>
              </a:ext>
            </a:extLst>
          </p:cNvPr>
          <p:cNvSpPr>
            <a:spLocks noGrp="1"/>
          </p:cNvSpPr>
          <p:nvPr>
            <p:ph type="title"/>
          </p:nvPr>
        </p:nvSpPr>
        <p:spPr/>
        <p:txBody>
          <a:bodyPr/>
          <a:lstStyle/>
          <a:p>
            <a:r>
              <a:rPr lang="en-ZA" dirty="0"/>
              <a:t>Key Literature 3</a:t>
            </a:r>
          </a:p>
        </p:txBody>
      </p:sp>
      <p:sp>
        <p:nvSpPr>
          <p:cNvPr id="3" name="Content Placeholder 2">
            <a:extLst>
              <a:ext uri="{FF2B5EF4-FFF2-40B4-BE49-F238E27FC236}">
                <a16:creationId xmlns:a16="http://schemas.microsoft.com/office/drawing/2014/main" id="{F94CFC35-EA0B-7179-86C7-A242CDCA05D5}"/>
              </a:ext>
            </a:extLst>
          </p:cNvPr>
          <p:cNvSpPr>
            <a:spLocks noGrp="1"/>
          </p:cNvSpPr>
          <p:nvPr>
            <p:ph idx="1"/>
          </p:nvPr>
        </p:nvSpPr>
        <p:spPr/>
        <p:txBody>
          <a:bodyPr/>
          <a:lstStyle/>
          <a:p>
            <a:r>
              <a:rPr lang="en-US" dirty="0"/>
              <a:t>There has been a recent incident in South Africa where the South African Blood Testing Services was hit with a ransom attack not only impact the service financially but also placing lives in danger by rendering the National Health Laboratory of South Africa unable to process millions of blood tests. (CLULEY, 2024)</a:t>
            </a:r>
            <a:endParaRPr lang="en-ZA" dirty="0"/>
          </a:p>
        </p:txBody>
      </p:sp>
    </p:spTree>
    <p:extLst>
      <p:ext uri="{BB962C8B-B14F-4D97-AF65-F5344CB8AC3E}">
        <p14:creationId xmlns:p14="http://schemas.microsoft.com/office/powerpoint/2010/main" val="4732741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9A618-97B7-0735-6816-8155541AB1C1}"/>
              </a:ext>
            </a:extLst>
          </p:cNvPr>
          <p:cNvSpPr>
            <a:spLocks noGrp="1"/>
          </p:cNvSpPr>
          <p:nvPr>
            <p:ph type="title"/>
          </p:nvPr>
        </p:nvSpPr>
        <p:spPr/>
        <p:txBody>
          <a:bodyPr/>
          <a:lstStyle/>
          <a:p>
            <a:r>
              <a:rPr lang="en-ZA" dirty="0"/>
              <a:t>Methodology / Research Design</a:t>
            </a:r>
          </a:p>
        </p:txBody>
      </p:sp>
      <p:sp>
        <p:nvSpPr>
          <p:cNvPr id="3" name="Content Placeholder 2">
            <a:extLst>
              <a:ext uri="{FF2B5EF4-FFF2-40B4-BE49-F238E27FC236}">
                <a16:creationId xmlns:a16="http://schemas.microsoft.com/office/drawing/2014/main" id="{653AFF65-D1A7-5312-3CA4-90A0BE5D4CA7}"/>
              </a:ext>
            </a:extLst>
          </p:cNvPr>
          <p:cNvSpPr>
            <a:spLocks noGrp="1"/>
          </p:cNvSpPr>
          <p:nvPr>
            <p:ph idx="1"/>
          </p:nvPr>
        </p:nvSpPr>
        <p:spPr/>
        <p:txBody>
          <a:bodyPr/>
          <a:lstStyle/>
          <a:p>
            <a:r>
              <a:rPr lang="en-US" dirty="0"/>
              <a:t>Qualitative research involves the collection of non-numerical data such as videos, texts and audio to gather insights towards a problem and generate research ideas. </a:t>
            </a:r>
            <a:r>
              <a:rPr lang="en-ZA" sz="1800" dirty="0">
                <a:effectLst/>
                <a:latin typeface="Calibri" panose="020F0502020204030204" pitchFamily="34" charset="0"/>
                <a:ea typeface="Calibri" panose="020F0502020204030204" pitchFamily="34" charset="0"/>
                <a:cs typeface="Times New Roman" panose="02020603050405020304" pitchFamily="18" charset="0"/>
              </a:rPr>
              <a:t>(Bhat, 2024) </a:t>
            </a:r>
            <a:endParaRPr lang="en-US" dirty="0"/>
          </a:p>
          <a:p>
            <a:r>
              <a:rPr lang="en-US" dirty="0"/>
              <a:t>Quantitative research involves the collection of statistics and raw data to make predictions and test relationships between results. </a:t>
            </a:r>
            <a:r>
              <a:rPr lang="en-ZA" sz="1800" dirty="0">
                <a:effectLst/>
                <a:latin typeface="Calibri" panose="020F0502020204030204" pitchFamily="34" charset="0"/>
                <a:ea typeface="Calibri" panose="020F0502020204030204" pitchFamily="34" charset="0"/>
                <a:cs typeface="Times New Roman" panose="02020603050405020304" pitchFamily="18" charset="0"/>
              </a:rPr>
              <a:t>(Fleetwood, 2024) </a:t>
            </a:r>
            <a:endParaRPr lang="en-US" dirty="0"/>
          </a:p>
          <a:p>
            <a:r>
              <a:rPr lang="en-US" dirty="0"/>
              <a:t>This research design can answer questions such as “who”, “what”, “where”, “when” and how but will never answer the why question. </a:t>
            </a:r>
            <a:r>
              <a:rPr lang="en-ZA" sz="1800" dirty="0">
                <a:effectLst/>
                <a:latin typeface="Calibri" panose="020F0502020204030204" pitchFamily="34" charset="0"/>
                <a:ea typeface="Calibri" panose="020F0502020204030204" pitchFamily="34" charset="0"/>
                <a:cs typeface="Times New Roman" panose="02020603050405020304" pitchFamily="18" charset="0"/>
              </a:rPr>
              <a:t>(Singh, 2024)</a:t>
            </a:r>
            <a:endParaRPr lang="en-ZA" dirty="0"/>
          </a:p>
        </p:txBody>
      </p:sp>
    </p:spTree>
    <p:extLst>
      <p:ext uri="{BB962C8B-B14F-4D97-AF65-F5344CB8AC3E}">
        <p14:creationId xmlns:p14="http://schemas.microsoft.com/office/powerpoint/2010/main" val="9451616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43BE8-D180-6A2E-B8D4-663A14DFC6F6}"/>
              </a:ext>
            </a:extLst>
          </p:cNvPr>
          <p:cNvSpPr>
            <a:spLocks noGrp="1"/>
          </p:cNvSpPr>
          <p:nvPr>
            <p:ph type="title"/>
          </p:nvPr>
        </p:nvSpPr>
        <p:spPr/>
        <p:txBody>
          <a:bodyPr/>
          <a:lstStyle/>
          <a:p>
            <a:r>
              <a:rPr lang="en-ZA" dirty="0"/>
              <a:t>Ethical Considerations</a:t>
            </a:r>
          </a:p>
        </p:txBody>
      </p:sp>
      <p:sp>
        <p:nvSpPr>
          <p:cNvPr id="3" name="Content Placeholder 2">
            <a:extLst>
              <a:ext uri="{FF2B5EF4-FFF2-40B4-BE49-F238E27FC236}">
                <a16:creationId xmlns:a16="http://schemas.microsoft.com/office/drawing/2014/main" id="{5DB36412-4610-0DFF-052F-390C787E7A3C}"/>
              </a:ext>
            </a:extLst>
          </p:cNvPr>
          <p:cNvSpPr>
            <a:spLocks noGrp="1"/>
          </p:cNvSpPr>
          <p:nvPr>
            <p:ph idx="1"/>
          </p:nvPr>
        </p:nvSpPr>
        <p:spPr/>
        <p:txBody>
          <a:bodyPr/>
          <a:lstStyle/>
          <a:p>
            <a:r>
              <a:rPr lang="en-ZA" sz="1800" dirty="0">
                <a:effectLst/>
                <a:latin typeface="Calibri" panose="020F0502020204030204" pitchFamily="34" charset="0"/>
                <a:ea typeface="Calibri" panose="020F0502020204030204" pitchFamily="34" charset="0"/>
                <a:cs typeface="Times New Roman" panose="02020603050405020304" pitchFamily="18" charset="0"/>
              </a:rPr>
              <a:t>Firstly, any information collected should be anonymous. </a:t>
            </a:r>
          </a:p>
          <a:p>
            <a:r>
              <a:rPr lang="en-ZA" sz="1800" dirty="0">
                <a:latin typeface="Calibri" panose="020F0502020204030204" pitchFamily="34" charset="0"/>
                <a:ea typeface="Calibri" panose="020F0502020204030204" pitchFamily="34" charset="0"/>
                <a:cs typeface="Times New Roman" panose="02020603050405020304" pitchFamily="18" charset="0"/>
              </a:rPr>
              <a:t>I</a:t>
            </a:r>
            <a:r>
              <a:rPr lang="en-ZA" sz="1800" dirty="0">
                <a:effectLst/>
                <a:latin typeface="Calibri" panose="020F0502020204030204" pitchFamily="34" charset="0"/>
                <a:ea typeface="Calibri" panose="020F0502020204030204" pitchFamily="34" charset="0"/>
                <a:cs typeface="Times New Roman" panose="02020603050405020304" pitchFamily="18" charset="0"/>
              </a:rPr>
              <a:t>t is important for research paper to consider that there could be the potential for glamorizing cyber-attacks and cyber-crimes making it enticing for criminals to actually use ransomware attacks to commit cyber-crimes. (Denison, 2024)</a:t>
            </a:r>
            <a:endParaRPr lang="en-ZA" dirty="0"/>
          </a:p>
        </p:txBody>
      </p:sp>
    </p:spTree>
    <p:extLst>
      <p:ext uri="{BB962C8B-B14F-4D97-AF65-F5344CB8AC3E}">
        <p14:creationId xmlns:p14="http://schemas.microsoft.com/office/powerpoint/2010/main" val="277042775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112</TotalTime>
  <Words>977</Words>
  <Application>Microsoft Office PowerPoint</Application>
  <PresentationFormat>Widescreen</PresentationFormat>
  <Paragraphs>46</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Calibri</vt:lpstr>
      <vt:lpstr>Franklin Gothic Book</vt:lpstr>
      <vt:lpstr>Crop</vt:lpstr>
      <vt:lpstr>Ransomware Attacks and its effects on South Africa</vt:lpstr>
      <vt:lpstr>Introduction</vt:lpstr>
      <vt:lpstr>Significance of the Research &amp; Research Question</vt:lpstr>
      <vt:lpstr>Objectives</vt:lpstr>
      <vt:lpstr>Key Literature</vt:lpstr>
      <vt:lpstr>Key Literature 2</vt:lpstr>
      <vt:lpstr>Key Literature 3</vt:lpstr>
      <vt:lpstr>Methodology / Research Design</vt:lpstr>
      <vt:lpstr>Ethical Considerations</vt:lpstr>
      <vt:lpstr>Timeline</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Quan Venter</dc:creator>
  <cp:lastModifiedBy>Quan Venter</cp:lastModifiedBy>
  <cp:revision>1</cp:revision>
  <dcterms:created xsi:type="dcterms:W3CDTF">2024-10-07T15:46:26Z</dcterms:created>
  <dcterms:modified xsi:type="dcterms:W3CDTF">2024-10-07T17:38:57Z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